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8" r:id="rId3"/>
  </p:sldMasterIdLst>
  <p:notesMasterIdLst>
    <p:notesMasterId r:id="rId19"/>
  </p:notesMasterIdLst>
  <p:sldIdLst>
    <p:sldId id="256" r:id="rId4"/>
    <p:sldId id="257" r:id="rId5"/>
    <p:sldId id="261" r:id="rId6"/>
    <p:sldId id="280" r:id="rId7"/>
    <p:sldId id="270" r:id="rId8"/>
    <p:sldId id="276" r:id="rId9"/>
    <p:sldId id="277" r:id="rId10"/>
    <p:sldId id="271" r:id="rId11"/>
    <p:sldId id="278" r:id="rId12"/>
    <p:sldId id="272" r:id="rId13"/>
    <p:sldId id="279" r:id="rId14"/>
    <p:sldId id="281" r:id="rId15"/>
    <p:sldId id="275" r:id="rId16"/>
    <p:sldId id="282" r:id="rId17"/>
    <p:sldId id="283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Josefin Sans" pitchFamily="2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0" autoAdjust="0"/>
    <p:restoredTop sz="94660"/>
  </p:normalViewPr>
  <p:slideViewPr>
    <p:cSldViewPr snapToGrid="0">
      <p:cViewPr>
        <p:scale>
          <a:sx n="100" d="100"/>
          <a:sy n="100" d="100"/>
        </p:scale>
        <p:origin x="1758" y="14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" Type="http://schemas.openxmlformats.org/officeDocument/2006/relationships/slideMaster" Target="slideMasters/slideMaster1.xml"/><Relationship Id="rId21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rgbClr val="FFC000"/>
                </a:solidFill>
                <a:latin typeface="+mn-lt"/>
                <a:ea typeface="+mn-ea"/>
                <a:cs typeface="+mn-cs"/>
              </a:defRPr>
            </a:pPr>
            <a:r>
              <a:rPr lang="en-GB" dirty="0">
                <a:solidFill>
                  <a:srgbClr val="FFC000"/>
                </a:solidFill>
              </a:rPr>
              <a:t>PSQI Before and After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rgbClr val="FFC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Jeremy</c:v>
                </c:pt>
                <c:pt idx="1">
                  <c:v>Calvin</c:v>
                </c:pt>
                <c:pt idx="2">
                  <c:v>Nathalie</c:v>
                </c:pt>
                <c:pt idx="3">
                  <c:v>Dominic</c:v>
                </c:pt>
                <c:pt idx="4">
                  <c:v>Tsz Ho</c:v>
                </c:pt>
                <c:pt idx="5">
                  <c:v>Jackie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1.5</c:v>
                </c:pt>
                <c:pt idx="1">
                  <c:v>4</c:v>
                </c:pt>
                <c:pt idx="2">
                  <c:v>5.5</c:v>
                </c:pt>
                <c:pt idx="3">
                  <c:v>5.5</c:v>
                </c:pt>
                <c:pt idx="4">
                  <c:v>11.5</c:v>
                </c:pt>
                <c:pt idx="5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76-4AF1-AEED-FD83C1D1DEA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After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Jeremy</c:v>
                </c:pt>
                <c:pt idx="1">
                  <c:v>Calvin</c:v>
                </c:pt>
                <c:pt idx="2">
                  <c:v>Nathalie</c:v>
                </c:pt>
                <c:pt idx="3">
                  <c:v>Dominic</c:v>
                </c:pt>
                <c:pt idx="4">
                  <c:v>Tsz Ho</c:v>
                </c:pt>
                <c:pt idx="5">
                  <c:v>Jackie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4.5</c:v>
                </c:pt>
                <c:pt idx="3">
                  <c:v>4.5</c:v>
                </c:pt>
                <c:pt idx="4">
                  <c:v>9</c:v>
                </c:pt>
                <c:pt idx="5">
                  <c:v>8.5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176-4AF1-AEED-FD83C1D1DEA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647002520"/>
        <c:axId val="646995304"/>
      </c:barChart>
      <c:catAx>
        <c:axId val="6470025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6995304"/>
        <c:crosses val="autoZero"/>
        <c:auto val="1"/>
        <c:lblAlgn val="ctr"/>
        <c:lblOffset val="100"/>
        <c:noMultiLvlLbl val="0"/>
      </c:catAx>
      <c:valAx>
        <c:axId val="646995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7002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57CBE8-CC40-478B-81F9-1DCD7ECBC87A}" type="doc">
      <dgm:prSet loTypeId="urn:microsoft.com/office/officeart/2011/layout/Circle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F460A32-CD1C-4AF1-B8DA-8457EA52194E}">
      <dgm:prSet phldrT="[Text]" custT="1"/>
      <dgm:spPr/>
      <dgm:t>
        <a:bodyPr/>
        <a:lstStyle/>
        <a:p>
          <a:r>
            <a:rPr lang="en-US" sz="2800">
              <a:solidFill>
                <a:schemeClr val="bg1"/>
              </a:solidFill>
            </a:rPr>
            <a:t>App sends data using API</a:t>
          </a:r>
          <a:endParaRPr lang="en-US" sz="2800" dirty="0">
            <a:solidFill>
              <a:schemeClr val="bg1"/>
            </a:solidFill>
          </a:endParaRPr>
        </a:p>
      </dgm:t>
    </dgm:pt>
    <dgm:pt modelId="{38772788-3219-4710-9C11-98170CA8B8C2}" type="parTrans" cxnId="{498A3061-511F-4139-AB85-438BD449B7A1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9EC75BD1-9EEF-44AE-B23C-AE30A280B1D7}" type="sibTrans" cxnId="{498A3061-511F-4139-AB85-438BD449B7A1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FA934F01-4494-4BFF-9D68-B8ADC5AFA6BF}">
      <dgm:prSet phldrT="[Text]" custT="1"/>
      <dgm:spPr/>
      <dgm:t>
        <a:bodyPr/>
        <a:lstStyle/>
        <a:p>
          <a:r>
            <a:rPr lang="en-US" sz="2800">
              <a:solidFill>
                <a:schemeClr val="bg1"/>
              </a:solidFill>
            </a:rPr>
            <a:t>Train and update the model</a:t>
          </a:r>
          <a:endParaRPr lang="en-US" sz="2800" dirty="0">
            <a:solidFill>
              <a:schemeClr val="bg1"/>
            </a:solidFill>
          </a:endParaRPr>
        </a:p>
      </dgm:t>
    </dgm:pt>
    <dgm:pt modelId="{9C0DD165-89DF-4584-94D1-896675FC4142}" type="parTrans" cxnId="{4C35AC64-A12B-46AB-99C4-567981F3AA54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3ADF9CF3-97E2-4493-92D8-0AC901A0AEF9}" type="sibTrans" cxnId="{4C35AC64-A12B-46AB-99C4-567981F3AA54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A0FD6E65-A838-4CF0-89EF-C08282026207}">
      <dgm:prSet phldrT="[Text]"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</a:rPr>
            <a:t>Predict based on current data</a:t>
          </a:r>
        </a:p>
      </dgm:t>
    </dgm:pt>
    <dgm:pt modelId="{02DEF96A-DC6E-4793-8B1D-4B92A69AB895}" type="parTrans" cxnId="{07906B49-839B-4A05-AD46-BE42DBE2955B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7637D7FE-5141-4F94-9910-5B2A87C4AB5C}" type="sibTrans" cxnId="{07906B49-839B-4A05-AD46-BE42DBE2955B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EC9403AE-9F6F-4852-9FA8-66F2F418E369}">
      <dgm:prSet phldrT="[Text]"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</a:rPr>
            <a:t>API stores as features in database</a:t>
          </a:r>
        </a:p>
      </dgm:t>
    </dgm:pt>
    <dgm:pt modelId="{E7C6446C-287B-48C8-BAA9-9EA55F1D3498}" type="parTrans" cxnId="{AED67E65-1BB7-49D7-B4EA-17FBD48B3B7D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C759697D-3279-47E5-9E1D-1AC7913F7313}" type="sibTrans" cxnId="{AED67E65-1BB7-49D7-B4EA-17FBD48B3B7D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4019B6DF-5B21-406C-A283-59F0A2CB3441}">
      <dgm:prSet phldrT="[Text]" custT="1"/>
      <dgm:spPr/>
      <dgm:t>
        <a:bodyPr/>
        <a:lstStyle/>
        <a:p>
          <a:r>
            <a:rPr lang="en-US" sz="2000">
              <a:solidFill>
                <a:schemeClr val="tx1"/>
              </a:solidFill>
            </a:rPr>
            <a:t>Model is trained in batches</a:t>
          </a:r>
          <a:endParaRPr lang="en-US" sz="2000" dirty="0">
            <a:solidFill>
              <a:schemeClr val="tx1"/>
            </a:solidFill>
          </a:endParaRPr>
        </a:p>
      </dgm:t>
    </dgm:pt>
    <dgm:pt modelId="{5569AC4B-17B9-4DB4-A322-567C1F2F5E78}" type="parTrans" cxnId="{DF20681F-B0FB-49CC-8F6E-F6E851BBD2EC}">
      <dgm:prSet/>
      <dgm:spPr/>
      <dgm:t>
        <a:bodyPr/>
        <a:lstStyle/>
        <a:p>
          <a:endParaRPr lang="en-US" sz="2400"/>
        </a:p>
      </dgm:t>
    </dgm:pt>
    <dgm:pt modelId="{271ED0A3-CDAB-4F51-9050-39374EFC37E2}" type="sibTrans" cxnId="{DF20681F-B0FB-49CC-8F6E-F6E851BBD2EC}">
      <dgm:prSet/>
      <dgm:spPr/>
      <dgm:t>
        <a:bodyPr/>
        <a:lstStyle/>
        <a:p>
          <a:endParaRPr lang="en-US" sz="2400"/>
        </a:p>
      </dgm:t>
    </dgm:pt>
    <dgm:pt modelId="{0C8854E3-525B-4924-BEDD-F8A961138BC2}">
      <dgm:prSet phldrT="[Text]" custT="1"/>
      <dgm:spPr/>
      <dgm:t>
        <a:bodyPr/>
        <a:lstStyle/>
        <a:p>
          <a:r>
            <a:rPr lang="en-US" sz="2000">
              <a:solidFill>
                <a:schemeClr val="tx1"/>
              </a:solidFill>
            </a:rPr>
            <a:t>Load the model as a binary file</a:t>
          </a:r>
          <a:endParaRPr lang="en-US" sz="2000" dirty="0">
            <a:solidFill>
              <a:schemeClr val="tx1"/>
            </a:solidFill>
          </a:endParaRPr>
        </a:p>
      </dgm:t>
    </dgm:pt>
    <dgm:pt modelId="{3EEF811B-705B-4251-A97E-219F7B8DA7BA}" type="parTrans" cxnId="{F8216E39-FB02-40EC-915A-839F8430F215}">
      <dgm:prSet/>
      <dgm:spPr/>
      <dgm:t>
        <a:bodyPr/>
        <a:lstStyle/>
        <a:p>
          <a:endParaRPr lang="en-US" sz="2400"/>
        </a:p>
      </dgm:t>
    </dgm:pt>
    <dgm:pt modelId="{4E301B99-4F8F-41C5-9512-4163F2713E15}" type="sibTrans" cxnId="{F8216E39-FB02-40EC-915A-839F8430F215}">
      <dgm:prSet/>
      <dgm:spPr/>
      <dgm:t>
        <a:bodyPr/>
        <a:lstStyle/>
        <a:p>
          <a:endParaRPr lang="en-US" sz="2400"/>
        </a:p>
      </dgm:t>
    </dgm:pt>
    <dgm:pt modelId="{6E940E82-B435-4F39-A341-D71B1336C2E6}">
      <dgm:prSet phldrT="[Text]" custT="1"/>
      <dgm:spPr/>
      <dgm:t>
        <a:bodyPr/>
        <a:lstStyle/>
        <a:p>
          <a:r>
            <a:rPr lang="en-US" sz="2800">
              <a:solidFill>
                <a:schemeClr val="bg1"/>
              </a:solidFill>
            </a:rPr>
            <a:t>API sends the result back to the app</a:t>
          </a:r>
          <a:endParaRPr lang="en-US" sz="2800" dirty="0">
            <a:solidFill>
              <a:schemeClr val="bg1"/>
            </a:solidFill>
          </a:endParaRPr>
        </a:p>
      </dgm:t>
    </dgm:pt>
    <dgm:pt modelId="{C11A76E6-9502-4B51-B233-93598EE4F99B}" type="parTrans" cxnId="{96FA1E96-339A-4CF6-9BF1-FDC6CFA86150}">
      <dgm:prSet/>
      <dgm:spPr/>
      <dgm:t>
        <a:bodyPr/>
        <a:lstStyle/>
        <a:p>
          <a:endParaRPr lang="en-US" sz="2400"/>
        </a:p>
      </dgm:t>
    </dgm:pt>
    <dgm:pt modelId="{0E095170-C79B-482A-BD58-F983962824D8}" type="sibTrans" cxnId="{96FA1E96-339A-4CF6-9BF1-FDC6CFA86150}">
      <dgm:prSet/>
      <dgm:spPr/>
      <dgm:t>
        <a:bodyPr/>
        <a:lstStyle/>
        <a:p>
          <a:endParaRPr lang="en-US" sz="2400"/>
        </a:p>
      </dgm:t>
    </dgm:pt>
    <dgm:pt modelId="{B7DC5766-35D2-4E00-B212-12B990F9479A}">
      <dgm:prSet phldrT="[Text]" custT="1"/>
      <dgm:spPr/>
      <dgm:t>
        <a:bodyPr/>
        <a:lstStyle/>
        <a:p>
          <a:r>
            <a:rPr lang="en-US" sz="2000">
              <a:solidFill>
                <a:schemeClr val="tx1"/>
              </a:solidFill>
            </a:rPr>
            <a:t>Initial prediction from user feedback</a:t>
          </a:r>
          <a:endParaRPr lang="en-US" sz="2000" dirty="0">
            <a:solidFill>
              <a:schemeClr val="tx1"/>
            </a:solidFill>
          </a:endParaRPr>
        </a:p>
      </dgm:t>
    </dgm:pt>
    <dgm:pt modelId="{93471A6D-848C-4823-8539-DA66550114D8}" type="parTrans" cxnId="{5FE80D83-787F-44F8-ABD8-90FF1989982F}">
      <dgm:prSet/>
      <dgm:spPr/>
      <dgm:t>
        <a:bodyPr/>
        <a:lstStyle/>
        <a:p>
          <a:endParaRPr lang="en-US" sz="2000"/>
        </a:p>
      </dgm:t>
    </dgm:pt>
    <dgm:pt modelId="{CE6C8A88-F2A7-4B3F-957F-810953898CD5}" type="sibTrans" cxnId="{5FE80D83-787F-44F8-ABD8-90FF1989982F}">
      <dgm:prSet/>
      <dgm:spPr/>
      <dgm:t>
        <a:bodyPr/>
        <a:lstStyle/>
        <a:p>
          <a:endParaRPr lang="en-US" sz="2000"/>
        </a:p>
      </dgm:t>
    </dgm:pt>
    <dgm:pt modelId="{4DAA1386-1E0B-4FCB-808B-8003C42413EE}">
      <dgm:prSet phldrT="[Text]" custT="1"/>
      <dgm:spPr/>
      <dgm:t>
        <a:bodyPr/>
        <a:lstStyle/>
        <a:p>
          <a:r>
            <a:rPr lang="en-US" sz="2000">
              <a:solidFill>
                <a:schemeClr val="tx1"/>
              </a:solidFill>
            </a:rPr>
            <a:t>Obtain optimum temperature from database</a:t>
          </a:r>
          <a:endParaRPr lang="en-US" sz="2000" dirty="0">
            <a:solidFill>
              <a:schemeClr val="tx1"/>
            </a:solidFill>
          </a:endParaRPr>
        </a:p>
      </dgm:t>
    </dgm:pt>
    <dgm:pt modelId="{CF0B1F44-8160-44EE-8DC3-B04F0C3FBA9C}" type="parTrans" cxnId="{FD9FEBBB-2A2D-4CB7-AFD4-593F1CB413BF}">
      <dgm:prSet/>
      <dgm:spPr/>
      <dgm:t>
        <a:bodyPr/>
        <a:lstStyle/>
        <a:p>
          <a:endParaRPr lang="en-US" sz="2000"/>
        </a:p>
      </dgm:t>
    </dgm:pt>
    <dgm:pt modelId="{AE3CBDB4-271D-45AA-B28D-3694A6C0EF8D}" type="sibTrans" cxnId="{FD9FEBBB-2A2D-4CB7-AFD4-593F1CB413BF}">
      <dgm:prSet/>
      <dgm:spPr/>
      <dgm:t>
        <a:bodyPr/>
        <a:lstStyle/>
        <a:p>
          <a:endParaRPr lang="en-US" sz="2000"/>
        </a:p>
      </dgm:t>
    </dgm:pt>
    <dgm:pt modelId="{E6268131-955D-44E6-A7E9-8EFCBE80C86E}" type="pres">
      <dgm:prSet presAssocID="{1F57CBE8-CC40-478B-81F9-1DCD7ECBC87A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EA445301-C9C9-482F-88F8-F75E3E7DC2D4}" type="pres">
      <dgm:prSet presAssocID="{6E940E82-B435-4F39-A341-D71B1336C2E6}" presName="Accent5" presStyleCnt="0"/>
      <dgm:spPr/>
    </dgm:pt>
    <dgm:pt modelId="{4E1623E7-404E-49F7-9562-B62AB591A718}" type="pres">
      <dgm:prSet presAssocID="{6E940E82-B435-4F39-A341-D71B1336C2E6}" presName="Accent" presStyleLbl="node1" presStyleIdx="0" presStyleCnt="5"/>
      <dgm:spPr/>
    </dgm:pt>
    <dgm:pt modelId="{89BD4DE7-E468-49AA-B9FC-992112685871}" type="pres">
      <dgm:prSet presAssocID="{6E940E82-B435-4F39-A341-D71B1336C2E6}" presName="ParentBackground5" presStyleCnt="0"/>
      <dgm:spPr/>
    </dgm:pt>
    <dgm:pt modelId="{DD34F5C1-A75E-4A64-98E8-C68E765FA583}" type="pres">
      <dgm:prSet presAssocID="{6E940E82-B435-4F39-A341-D71B1336C2E6}" presName="ParentBackground" presStyleLbl="fgAcc1" presStyleIdx="0" presStyleCnt="5"/>
      <dgm:spPr/>
    </dgm:pt>
    <dgm:pt modelId="{FCABAB17-2878-46BB-86BC-EE66A9A1AD10}" type="pres">
      <dgm:prSet presAssocID="{6E940E82-B435-4F39-A341-D71B1336C2E6}" presName="Parent5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AF43D8A9-3094-4936-A1AF-EB4B579F02FC}" type="pres">
      <dgm:prSet presAssocID="{A0FD6E65-A838-4CF0-89EF-C08282026207}" presName="Accent4" presStyleCnt="0"/>
      <dgm:spPr/>
    </dgm:pt>
    <dgm:pt modelId="{DD276D60-17A8-4F87-A7CE-EEFCDCF7FAAC}" type="pres">
      <dgm:prSet presAssocID="{A0FD6E65-A838-4CF0-89EF-C08282026207}" presName="Accent" presStyleLbl="node1" presStyleIdx="1" presStyleCnt="5"/>
      <dgm:spPr/>
    </dgm:pt>
    <dgm:pt modelId="{DC5E28FB-B716-402D-B918-8E0478E52F5F}" type="pres">
      <dgm:prSet presAssocID="{A0FD6E65-A838-4CF0-89EF-C08282026207}" presName="ParentBackground4" presStyleCnt="0"/>
      <dgm:spPr/>
    </dgm:pt>
    <dgm:pt modelId="{3DE8DFFB-1C93-44CE-9F92-7B9D6316885B}" type="pres">
      <dgm:prSet presAssocID="{A0FD6E65-A838-4CF0-89EF-C08282026207}" presName="ParentBackground" presStyleLbl="fgAcc1" presStyleIdx="1" presStyleCnt="5"/>
      <dgm:spPr/>
    </dgm:pt>
    <dgm:pt modelId="{EA361CE6-FCC5-4E57-81DB-519CD737E086}" type="pres">
      <dgm:prSet presAssocID="{A0FD6E65-A838-4CF0-89EF-C08282026207}" presName="Child4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0FA95CA4-8DA6-4705-B827-DB39325E9B4E}" type="pres">
      <dgm:prSet presAssocID="{A0FD6E65-A838-4CF0-89EF-C08282026207}" presName="Parent4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9113EDEB-51E2-4BA9-B0B4-DE87734BDCE4}" type="pres">
      <dgm:prSet presAssocID="{FA934F01-4494-4BFF-9D68-B8ADC5AFA6BF}" presName="Accent3" presStyleCnt="0"/>
      <dgm:spPr/>
    </dgm:pt>
    <dgm:pt modelId="{3CA37704-6FB6-44E6-BC2C-0F187547B779}" type="pres">
      <dgm:prSet presAssocID="{FA934F01-4494-4BFF-9D68-B8ADC5AFA6BF}" presName="Accent" presStyleLbl="node1" presStyleIdx="2" presStyleCnt="5"/>
      <dgm:spPr/>
    </dgm:pt>
    <dgm:pt modelId="{F9145329-53C1-49BD-BA9F-FB69F62C97FD}" type="pres">
      <dgm:prSet presAssocID="{FA934F01-4494-4BFF-9D68-B8ADC5AFA6BF}" presName="ParentBackground3" presStyleCnt="0"/>
      <dgm:spPr/>
    </dgm:pt>
    <dgm:pt modelId="{74CE09B9-29BA-44BC-AC81-05D69928DE85}" type="pres">
      <dgm:prSet presAssocID="{FA934F01-4494-4BFF-9D68-B8ADC5AFA6BF}" presName="ParentBackground" presStyleLbl="fgAcc1" presStyleIdx="2" presStyleCnt="5"/>
      <dgm:spPr/>
    </dgm:pt>
    <dgm:pt modelId="{1AD493A3-0A2C-474B-8A00-502283D80F60}" type="pres">
      <dgm:prSet presAssocID="{FA934F01-4494-4BFF-9D68-B8ADC5AFA6BF}" presName="Child3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27D008DF-F333-4732-947C-BB6BE8853F08}" type="pres">
      <dgm:prSet presAssocID="{FA934F01-4494-4BFF-9D68-B8ADC5AFA6BF}" presName="Parent3" presStyleLbl="revTx" presStyleIdx="1" presStyleCnt="2">
        <dgm:presLayoutVars>
          <dgm:chMax val="1"/>
          <dgm:chPref val="1"/>
          <dgm:bulletEnabled val="1"/>
        </dgm:presLayoutVars>
      </dgm:prSet>
      <dgm:spPr/>
    </dgm:pt>
    <dgm:pt modelId="{A53AA45A-466B-4D5E-85A1-787F92E89A1E}" type="pres">
      <dgm:prSet presAssocID="{EC9403AE-9F6F-4852-9FA8-66F2F418E369}" presName="Accent2" presStyleCnt="0"/>
      <dgm:spPr/>
    </dgm:pt>
    <dgm:pt modelId="{AC7100D8-E988-42CC-A2B9-F285227C58BA}" type="pres">
      <dgm:prSet presAssocID="{EC9403AE-9F6F-4852-9FA8-66F2F418E369}" presName="Accent" presStyleLbl="node1" presStyleIdx="3" presStyleCnt="5"/>
      <dgm:spPr/>
    </dgm:pt>
    <dgm:pt modelId="{6F297E8E-ED33-48CF-BC57-B0A07BD24619}" type="pres">
      <dgm:prSet presAssocID="{EC9403AE-9F6F-4852-9FA8-66F2F418E369}" presName="ParentBackground2" presStyleCnt="0"/>
      <dgm:spPr/>
    </dgm:pt>
    <dgm:pt modelId="{E0E735AD-E190-412B-93F0-7816F5C6DE5B}" type="pres">
      <dgm:prSet presAssocID="{EC9403AE-9F6F-4852-9FA8-66F2F418E369}" presName="ParentBackground" presStyleLbl="fgAcc1" presStyleIdx="3" presStyleCnt="5"/>
      <dgm:spPr/>
    </dgm:pt>
    <dgm:pt modelId="{55846EE6-0F3C-4135-A3D4-99C248F56963}" type="pres">
      <dgm:prSet presAssocID="{EC9403AE-9F6F-4852-9FA8-66F2F418E369}" presName="Parent2" presStyleLbl="revTx" presStyleIdx="1" presStyleCnt="2">
        <dgm:presLayoutVars>
          <dgm:chMax val="1"/>
          <dgm:chPref val="1"/>
          <dgm:bulletEnabled val="1"/>
        </dgm:presLayoutVars>
      </dgm:prSet>
      <dgm:spPr/>
    </dgm:pt>
    <dgm:pt modelId="{7246B4B4-FB10-495D-8691-5B6D00F3BA94}" type="pres">
      <dgm:prSet presAssocID="{BF460A32-CD1C-4AF1-B8DA-8457EA52194E}" presName="Accent1" presStyleCnt="0"/>
      <dgm:spPr/>
    </dgm:pt>
    <dgm:pt modelId="{25472D8D-D1D4-407C-9F00-609D96E20F69}" type="pres">
      <dgm:prSet presAssocID="{BF460A32-CD1C-4AF1-B8DA-8457EA52194E}" presName="Accent" presStyleLbl="node1" presStyleIdx="4" presStyleCnt="5"/>
      <dgm:spPr/>
    </dgm:pt>
    <dgm:pt modelId="{9DA8C9B3-0F43-4C9C-83A5-405FA89921AE}" type="pres">
      <dgm:prSet presAssocID="{BF460A32-CD1C-4AF1-B8DA-8457EA52194E}" presName="ParentBackground1" presStyleCnt="0"/>
      <dgm:spPr/>
    </dgm:pt>
    <dgm:pt modelId="{28F44D20-B732-4495-8259-D12D1246D05C}" type="pres">
      <dgm:prSet presAssocID="{BF460A32-CD1C-4AF1-B8DA-8457EA52194E}" presName="ParentBackground" presStyleLbl="fgAcc1" presStyleIdx="4" presStyleCnt="5"/>
      <dgm:spPr/>
    </dgm:pt>
    <dgm:pt modelId="{84AF810D-F3FE-495F-B640-8508ED79CF5C}" type="pres">
      <dgm:prSet presAssocID="{BF460A32-CD1C-4AF1-B8DA-8457EA52194E}" presName="Parent1" presStyleLbl="revTx" presStyleIdx="1" presStyleCnt="2">
        <dgm:presLayoutVars>
          <dgm:chMax val="1"/>
          <dgm:chPref val="1"/>
          <dgm:bulletEnabled val="1"/>
        </dgm:presLayoutVars>
      </dgm:prSet>
      <dgm:spPr/>
    </dgm:pt>
  </dgm:ptLst>
  <dgm:cxnLst>
    <dgm:cxn modelId="{A970A5ED-0871-44C7-BBCE-A5B88250A60B}" type="presOf" srcId="{A0FD6E65-A838-4CF0-89EF-C08282026207}" destId="{0FA95CA4-8DA6-4705-B827-DB39325E9B4E}" srcOrd="1" destOrd="0" presId="urn:microsoft.com/office/officeart/2011/layout/CircleProcess"/>
    <dgm:cxn modelId="{948D65DC-2676-4F19-88EA-CC83B1BC86D5}" type="presOf" srcId="{4019B6DF-5B21-406C-A283-59F0A2CB3441}" destId="{1AD493A3-0A2C-474B-8A00-502283D80F60}" srcOrd="0" destOrd="0" presId="urn:microsoft.com/office/officeart/2011/layout/CircleProcess"/>
    <dgm:cxn modelId="{5FE80D83-787F-44F8-ABD8-90FF1989982F}" srcId="{A0FD6E65-A838-4CF0-89EF-C08282026207}" destId="{B7DC5766-35D2-4E00-B212-12B990F9479A}" srcOrd="0" destOrd="0" parTransId="{93471A6D-848C-4823-8539-DA66550114D8}" sibTransId="{CE6C8A88-F2A7-4B3F-957F-810953898CD5}"/>
    <dgm:cxn modelId="{F2A76C90-B7A2-4486-80EA-4218D75F3923}" type="presOf" srcId="{B7DC5766-35D2-4E00-B212-12B990F9479A}" destId="{EA361CE6-FCC5-4E57-81DB-519CD737E086}" srcOrd="0" destOrd="0" presId="urn:microsoft.com/office/officeart/2011/layout/CircleProcess"/>
    <dgm:cxn modelId="{C447A2D9-7987-4B90-88AE-795C0B58E229}" type="presOf" srcId="{A0FD6E65-A838-4CF0-89EF-C08282026207}" destId="{3DE8DFFB-1C93-44CE-9F92-7B9D6316885B}" srcOrd="0" destOrd="0" presId="urn:microsoft.com/office/officeart/2011/layout/CircleProcess"/>
    <dgm:cxn modelId="{5135EA99-CB62-4ED8-9ED7-CAB56EC3E148}" type="presOf" srcId="{4DAA1386-1E0B-4FCB-808B-8003C42413EE}" destId="{EA361CE6-FCC5-4E57-81DB-519CD737E086}" srcOrd="0" destOrd="1" presId="urn:microsoft.com/office/officeart/2011/layout/CircleProcess"/>
    <dgm:cxn modelId="{FD9FEBBB-2A2D-4CB7-AFD4-593F1CB413BF}" srcId="{A0FD6E65-A838-4CF0-89EF-C08282026207}" destId="{4DAA1386-1E0B-4FCB-808B-8003C42413EE}" srcOrd="1" destOrd="0" parTransId="{CF0B1F44-8160-44EE-8DC3-B04F0C3FBA9C}" sibTransId="{AE3CBDB4-271D-45AA-B28D-3694A6C0EF8D}"/>
    <dgm:cxn modelId="{96FA1E96-339A-4CF6-9BF1-FDC6CFA86150}" srcId="{1F57CBE8-CC40-478B-81F9-1DCD7ECBC87A}" destId="{6E940E82-B435-4F39-A341-D71B1336C2E6}" srcOrd="4" destOrd="0" parTransId="{C11A76E6-9502-4B51-B233-93598EE4F99B}" sibTransId="{0E095170-C79B-482A-BD58-F983962824D8}"/>
    <dgm:cxn modelId="{F8216E39-FB02-40EC-915A-839F8430F215}" srcId="{FA934F01-4494-4BFF-9D68-B8ADC5AFA6BF}" destId="{0C8854E3-525B-4924-BEDD-F8A961138BC2}" srcOrd="1" destOrd="0" parTransId="{3EEF811B-705B-4251-A97E-219F7B8DA7BA}" sibTransId="{4E301B99-4F8F-41C5-9512-4163F2713E15}"/>
    <dgm:cxn modelId="{F7BE3496-9752-4524-AC61-7F9432FAFB1B}" type="presOf" srcId="{FA934F01-4494-4BFF-9D68-B8ADC5AFA6BF}" destId="{27D008DF-F333-4732-947C-BB6BE8853F08}" srcOrd="1" destOrd="0" presId="urn:microsoft.com/office/officeart/2011/layout/CircleProcess"/>
    <dgm:cxn modelId="{F4EE41C2-E750-4C14-BD31-D91447137CA1}" type="presOf" srcId="{EC9403AE-9F6F-4852-9FA8-66F2F418E369}" destId="{E0E735AD-E190-412B-93F0-7816F5C6DE5B}" srcOrd="0" destOrd="0" presId="urn:microsoft.com/office/officeart/2011/layout/CircleProcess"/>
    <dgm:cxn modelId="{88FF6AB6-2EFB-446B-91D4-D590ABDC6BC3}" type="presOf" srcId="{BF460A32-CD1C-4AF1-B8DA-8457EA52194E}" destId="{28F44D20-B732-4495-8259-D12D1246D05C}" srcOrd="0" destOrd="0" presId="urn:microsoft.com/office/officeart/2011/layout/CircleProcess"/>
    <dgm:cxn modelId="{07906B49-839B-4A05-AD46-BE42DBE2955B}" srcId="{1F57CBE8-CC40-478B-81F9-1DCD7ECBC87A}" destId="{A0FD6E65-A838-4CF0-89EF-C08282026207}" srcOrd="3" destOrd="0" parTransId="{02DEF96A-DC6E-4793-8B1D-4B92A69AB895}" sibTransId="{7637D7FE-5141-4F94-9910-5B2A87C4AB5C}"/>
    <dgm:cxn modelId="{632B5527-9E35-4CF6-84D3-F837E227267A}" type="presOf" srcId="{0C8854E3-525B-4924-BEDD-F8A961138BC2}" destId="{1AD493A3-0A2C-474B-8A00-502283D80F60}" srcOrd="0" destOrd="1" presId="urn:microsoft.com/office/officeart/2011/layout/CircleProcess"/>
    <dgm:cxn modelId="{50601E52-C00F-4146-9E04-0DC847AD67C6}" type="presOf" srcId="{BF460A32-CD1C-4AF1-B8DA-8457EA52194E}" destId="{84AF810D-F3FE-495F-B640-8508ED79CF5C}" srcOrd="1" destOrd="0" presId="urn:microsoft.com/office/officeart/2011/layout/CircleProcess"/>
    <dgm:cxn modelId="{6BC0F231-D145-479B-90D3-D884EF357760}" type="presOf" srcId="{FA934F01-4494-4BFF-9D68-B8ADC5AFA6BF}" destId="{74CE09B9-29BA-44BC-AC81-05D69928DE85}" srcOrd="0" destOrd="0" presId="urn:microsoft.com/office/officeart/2011/layout/CircleProcess"/>
    <dgm:cxn modelId="{C0DCE42D-80EA-4857-BC71-E2929F16D555}" type="presOf" srcId="{1F57CBE8-CC40-478B-81F9-1DCD7ECBC87A}" destId="{E6268131-955D-44E6-A7E9-8EFCBE80C86E}" srcOrd="0" destOrd="0" presId="urn:microsoft.com/office/officeart/2011/layout/CircleProcess"/>
    <dgm:cxn modelId="{4C35AC64-A12B-46AB-99C4-567981F3AA54}" srcId="{1F57CBE8-CC40-478B-81F9-1DCD7ECBC87A}" destId="{FA934F01-4494-4BFF-9D68-B8ADC5AFA6BF}" srcOrd="2" destOrd="0" parTransId="{9C0DD165-89DF-4584-94D1-896675FC4142}" sibTransId="{3ADF9CF3-97E2-4493-92D8-0AC901A0AEF9}"/>
    <dgm:cxn modelId="{498A3061-511F-4139-AB85-438BD449B7A1}" srcId="{1F57CBE8-CC40-478B-81F9-1DCD7ECBC87A}" destId="{BF460A32-CD1C-4AF1-B8DA-8457EA52194E}" srcOrd="0" destOrd="0" parTransId="{38772788-3219-4710-9C11-98170CA8B8C2}" sibTransId="{9EC75BD1-9EEF-44AE-B23C-AE30A280B1D7}"/>
    <dgm:cxn modelId="{643BAEED-118C-4BAF-8895-7F766E0A48A2}" type="presOf" srcId="{6E940E82-B435-4F39-A341-D71B1336C2E6}" destId="{DD34F5C1-A75E-4A64-98E8-C68E765FA583}" srcOrd="0" destOrd="0" presId="urn:microsoft.com/office/officeart/2011/layout/CircleProcess"/>
    <dgm:cxn modelId="{AED67E65-1BB7-49D7-B4EA-17FBD48B3B7D}" srcId="{1F57CBE8-CC40-478B-81F9-1DCD7ECBC87A}" destId="{EC9403AE-9F6F-4852-9FA8-66F2F418E369}" srcOrd="1" destOrd="0" parTransId="{E7C6446C-287B-48C8-BAA9-9EA55F1D3498}" sibTransId="{C759697D-3279-47E5-9E1D-1AC7913F7313}"/>
    <dgm:cxn modelId="{E33067DB-6957-42AE-A5BA-123623F5B183}" type="presOf" srcId="{EC9403AE-9F6F-4852-9FA8-66F2F418E369}" destId="{55846EE6-0F3C-4135-A3D4-99C248F56963}" srcOrd="1" destOrd="0" presId="urn:microsoft.com/office/officeart/2011/layout/CircleProcess"/>
    <dgm:cxn modelId="{DF20681F-B0FB-49CC-8F6E-F6E851BBD2EC}" srcId="{FA934F01-4494-4BFF-9D68-B8ADC5AFA6BF}" destId="{4019B6DF-5B21-406C-A283-59F0A2CB3441}" srcOrd="0" destOrd="0" parTransId="{5569AC4B-17B9-4DB4-A322-567C1F2F5E78}" sibTransId="{271ED0A3-CDAB-4F51-9050-39374EFC37E2}"/>
    <dgm:cxn modelId="{D61B8FF2-E0D5-4E16-ACDC-01F7F18F3E35}" type="presOf" srcId="{6E940E82-B435-4F39-A341-D71B1336C2E6}" destId="{FCABAB17-2878-46BB-86BC-EE66A9A1AD10}" srcOrd="1" destOrd="0" presId="urn:microsoft.com/office/officeart/2011/layout/CircleProcess"/>
    <dgm:cxn modelId="{064889B9-3890-4916-8051-749D829BA2F5}" type="presParOf" srcId="{E6268131-955D-44E6-A7E9-8EFCBE80C86E}" destId="{EA445301-C9C9-482F-88F8-F75E3E7DC2D4}" srcOrd="0" destOrd="0" presId="urn:microsoft.com/office/officeart/2011/layout/CircleProcess"/>
    <dgm:cxn modelId="{0ED25C67-A69B-4034-93AE-F774F64FBE12}" type="presParOf" srcId="{EA445301-C9C9-482F-88F8-F75E3E7DC2D4}" destId="{4E1623E7-404E-49F7-9562-B62AB591A718}" srcOrd="0" destOrd="0" presId="urn:microsoft.com/office/officeart/2011/layout/CircleProcess"/>
    <dgm:cxn modelId="{DAA54CEC-5BDB-4BBB-89B1-01837CA6DD93}" type="presParOf" srcId="{E6268131-955D-44E6-A7E9-8EFCBE80C86E}" destId="{89BD4DE7-E468-49AA-B9FC-992112685871}" srcOrd="1" destOrd="0" presId="urn:microsoft.com/office/officeart/2011/layout/CircleProcess"/>
    <dgm:cxn modelId="{5906B897-6127-43E1-A25E-FC92CFE3BEE0}" type="presParOf" srcId="{89BD4DE7-E468-49AA-B9FC-992112685871}" destId="{DD34F5C1-A75E-4A64-98E8-C68E765FA583}" srcOrd="0" destOrd="0" presId="urn:microsoft.com/office/officeart/2011/layout/CircleProcess"/>
    <dgm:cxn modelId="{91594D30-1838-43B2-9706-DF5296412BA4}" type="presParOf" srcId="{E6268131-955D-44E6-A7E9-8EFCBE80C86E}" destId="{FCABAB17-2878-46BB-86BC-EE66A9A1AD10}" srcOrd="2" destOrd="0" presId="urn:microsoft.com/office/officeart/2011/layout/CircleProcess"/>
    <dgm:cxn modelId="{5FF65F4C-2A16-44EA-BB96-7196D0AA354C}" type="presParOf" srcId="{E6268131-955D-44E6-A7E9-8EFCBE80C86E}" destId="{AF43D8A9-3094-4936-A1AF-EB4B579F02FC}" srcOrd="3" destOrd="0" presId="urn:microsoft.com/office/officeart/2011/layout/CircleProcess"/>
    <dgm:cxn modelId="{1590FF6B-903A-4857-A025-330EC8DCEEE4}" type="presParOf" srcId="{AF43D8A9-3094-4936-A1AF-EB4B579F02FC}" destId="{DD276D60-17A8-4F87-A7CE-EEFCDCF7FAAC}" srcOrd="0" destOrd="0" presId="urn:microsoft.com/office/officeart/2011/layout/CircleProcess"/>
    <dgm:cxn modelId="{A9F4487B-E9C3-4358-9BF2-5EE6CE327299}" type="presParOf" srcId="{E6268131-955D-44E6-A7E9-8EFCBE80C86E}" destId="{DC5E28FB-B716-402D-B918-8E0478E52F5F}" srcOrd="4" destOrd="0" presId="urn:microsoft.com/office/officeart/2011/layout/CircleProcess"/>
    <dgm:cxn modelId="{19FE5F54-47C9-49F2-BFB1-AEB7934070D9}" type="presParOf" srcId="{DC5E28FB-B716-402D-B918-8E0478E52F5F}" destId="{3DE8DFFB-1C93-44CE-9F92-7B9D6316885B}" srcOrd="0" destOrd="0" presId="urn:microsoft.com/office/officeart/2011/layout/CircleProcess"/>
    <dgm:cxn modelId="{7AF89C36-5E4C-4AA2-B401-96802AC4934E}" type="presParOf" srcId="{E6268131-955D-44E6-A7E9-8EFCBE80C86E}" destId="{EA361CE6-FCC5-4E57-81DB-519CD737E086}" srcOrd="5" destOrd="0" presId="urn:microsoft.com/office/officeart/2011/layout/CircleProcess"/>
    <dgm:cxn modelId="{55092681-CE21-4420-9CCF-34703F51F6A1}" type="presParOf" srcId="{E6268131-955D-44E6-A7E9-8EFCBE80C86E}" destId="{0FA95CA4-8DA6-4705-B827-DB39325E9B4E}" srcOrd="6" destOrd="0" presId="urn:microsoft.com/office/officeart/2011/layout/CircleProcess"/>
    <dgm:cxn modelId="{78FD6526-A03A-4350-8137-54703463E856}" type="presParOf" srcId="{E6268131-955D-44E6-A7E9-8EFCBE80C86E}" destId="{9113EDEB-51E2-4BA9-B0B4-DE87734BDCE4}" srcOrd="7" destOrd="0" presId="urn:microsoft.com/office/officeart/2011/layout/CircleProcess"/>
    <dgm:cxn modelId="{D0504480-1C9B-4DE6-9AE7-92435FC2FBA8}" type="presParOf" srcId="{9113EDEB-51E2-4BA9-B0B4-DE87734BDCE4}" destId="{3CA37704-6FB6-44E6-BC2C-0F187547B779}" srcOrd="0" destOrd="0" presId="urn:microsoft.com/office/officeart/2011/layout/CircleProcess"/>
    <dgm:cxn modelId="{35102E8C-0223-45A4-B392-9B8026EA42ED}" type="presParOf" srcId="{E6268131-955D-44E6-A7E9-8EFCBE80C86E}" destId="{F9145329-53C1-49BD-BA9F-FB69F62C97FD}" srcOrd="8" destOrd="0" presId="urn:microsoft.com/office/officeart/2011/layout/CircleProcess"/>
    <dgm:cxn modelId="{62BDCFB1-5B7D-40F8-838C-D1D66CA8E878}" type="presParOf" srcId="{F9145329-53C1-49BD-BA9F-FB69F62C97FD}" destId="{74CE09B9-29BA-44BC-AC81-05D69928DE85}" srcOrd="0" destOrd="0" presId="urn:microsoft.com/office/officeart/2011/layout/CircleProcess"/>
    <dgm:cxn modelId="{F545D1B5-C4BB-43F4-B3F0-E6D419E816AC}" type="presParOf" srcId="{E6268131-955D-44E6-A7E9-8EFCBE80C86E}" destId="{1AD493A3-0A2C-474B-8A00-502283D80F60}" srcOrd="9" destOrd="0" presId="urn:microsoft.com/office/officeart/2011/layout/CircleProcess"/>
    <dgm:cxn modelId="{0AA3E635-E610-4A3C-9132-C9E4C3D8C21D}" type="presParOf" srcId="{E6268131-955D-44E6-A7E9-8EFCBE80C86E}" destId="{27D008DF-F333-4732-947C-BB6BE8853F08}" srcOrd="10" destOrd="0" presId="urn:microsoft.com/office/officeart/2011/layout/CircleProcess"/>
    <dgm:cxn modelId="{82927636-0EAC-45B1-834A-6615EA376828}" type="presParOf" srcId="{E6268131-955D-44E6-A7E9-8EFCBE80C86E}" destId="{A53AA45A-466B-4D5E-85A1-787F92E89A1E}" srcOrd="11" destOrd="0" presId="urn:microsoft.com/office/officeart/2011/layout/CircleProcess"/>
    <dgm:cxn modelId="{7AAF4D8E-15DF-4904-B942-E147B18B5DC2}" type="presParOf" srcId="{A53AA45A-466B-4D5E-85A1-787F92E89A1E}" destId="{AC7100D8-E988-42CC-A2B9-F285227C58BA}" srcOrd="0" destOrd="0" presId="urn:microsoft.com/office/officeart/2011/layout/CircleProcess"/>
    <dgm:cxn modelId="{7B397361-DA8C-4828-B34E-B6B5C97A238A}" type="presParOf" srcId="{E6268131-955D-44E6-A7E9-8EFCBE80C86E}" destId="{6F297E8E-ED33-48CF-BC57-B0A07BD24619}" srcOrd="12" destOrd="0" presId="urn:microsoft.com/office/officeart/2011/layout/CircleProcess"/>
    <dgm:cxn modelId="{FC6CD65E-7367-430F-8093-BC0EC3E410EE}" type="presParOf" srcId="{6F297E8E-ED33-48CF-BC57-B0A07BD24619}" destId="{E0E735AD-E190-412B-93F0-7816F5C6DE5B}" srcOrd="0" destOrd="0" presId="urn:microsoft.com/office/officeart/2011/layout/CircleProcess"/>
    <dgm:cxn modelId="{38574D55-86AE-4C5F-95D0-F480C9C6C746}" type="presParOf" srcId="{E6268131-955D-44E6-A7E9-8EFCBE80C86E}" destId="{55846EE6-0F3C-4135-A3D4-99C248F56963}" srcOrd="13" destOrd="0" presId="urn:microsoft.com/office/officeart/2011/layout/CircleProcess"/>
    <dgm:cxn modelId="{A10117F4-2DA9-46CE-A125-1FB7CC9824FC}" type="presParOf" srcId="{E6268131-955D-44E6-A7E9-8EFCBE80C86E}" destId="{7246B4B4-FB10-495D-8691-5B6D00F3BA94}" srcOrd="14" destOrd="0" presId="urn:microsoft.com/office/officeart/2011/layout/CircleProcess"/>
    <dgm:cxn modelId="{2362405A-A038-45EC-B75F-83DC46C094A4}" type="presParOf" srcId="{7246B4B4-FB10-495D-8691-5B6D00F3BA94}" destId="{25472D8D-D1D4-407C-9F00-609D96E20F69}" srcOrd="0" destOrd="0" presId="urn:microsoft.com/office/officeart/2011/layout/CircleProcess"/>
    <dgm:cxn modelId="{9C8F5167-E0D3-4A8F-BE5B-B60A4B7ADA7F}" type="presParOf" srcId="{E6268131-955D-44E6-A7E9-8EFCBE80C86E}" destId="{9DA8C9B3-0F43-4C9C-83A5-405FA89921AE}" srcOrd="15" destOrd="0" presId="urn:microsoft.com/office/officeart/2011/layout/CircleProcess"/>
    <dgm:cxn modelId="{2A552AD1-F33F-4B5F-93BB-FE690B9CA7D7}" type="presParOf" srcId="{9DA8C9B3-0F43-4C9C-83A5-405FA89921AE}" destId="{28F44D20-B732-4495-8259-D12D1246D05C}" srcOrd="0" destOrd="0" presId="urn:microsoft.com/office/officeart/2011/layout/CircleProcess"/>
    <dgm:cxn modelId="{2CD80794-8ADC-4A7E-8E82-3FE8702ACDD5}" type="presParOf" srcId="{E6268131-955D-44E6-A7E9-8EFCBE80C86E}" destId="{84AF810D-F3FE-495F-B640-8508ED79CF5C}" srcOrd="16" destOrd="0" presId="urn:microsoft.com/office/officeart/2011/layout/CircleProcess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1623E7-404E-49F7-9562-B62AB591A718}">
      <dsp:nvSpPr>
        <dsp:cNvPr id="0" name=""/>
        <dsp:cNvSpPr/>
      </dsp:nvSpPr>
      <dsp:spPr>
        <a:xfrm>
          <a:off x="10243565" y="1317275"/>
          <a:ext cx="2328780" cy="232916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34F5C1-A75E-4A64-98E8-C68E765FA583}">
      <dsp:nvSpPr>
        <dsp:cNvPr id="0" name=""/>
        <dsp:cNvSpPr/>
      </dsp:nvSpPr>
      <dsp:spPr>
        <a:xfrm>
          <a:off x="10320406" y="1394928"/>
          <a:ext cx="2173859" cy="21738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</a:rPr>
            <a:t>API sends the result back to the app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10631488" y="1705537"/>
        <a:ext cx="1552933" cy="1552638"/>
      </dsp:txXfrm>
    </dsp:sp>
    <dsp:sp modelId="{DD276D60-17A8-4F87-A7CE-EEFCDCF7FAAC}">
      <dsp:nvSpPr>
        <dsp:cNvPr id="0" name=""/>
        <dsp:cNvSpPr/>
      </dsp:nvSpPr>
      <dsp:spPr>
        <a:xfrm rot="2700000">
          <a:off x="7835599" y="1317396"/>
          <a:ext cx="2328511" cy="2328511"/>
        </a:xfrm>
        <a:prstGeom prst="teardrop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E8DFFB-1C93-44CE-9F92-7B9D6316885B}">
      <dsp:nvSpPr>
        <dsp:cNvPr id="0" name=""/>
        <dsp:cNvSpPr/>
      </dsp:nvSpPr>
      <dsp:spPr>
        <a:xfrm>
          <a:off x="7914784" y="1394928"/>
          <a:ext cx="2173859" cy="21738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</a:rPr>
            <a:t>Predict based on current data</a:t>
          </a:r>
        </a:p>
      </dsp:txBody>
      <dsp:txXfrm>
        <a:off x="8224627" y="1705537"/>
        <a:ext cx="1552933" cy="1552638"/>
      </dsp:txXfrm>
    </dsp:sp>
    <dsp:sp modelId="{EA361CE6-FCC5-4E57-81DB-519CD737E086}">
      <dsp:nvSpPr>
        <dsp:cNvPr id="0" name=""/>
        <dsp:cNvSpPr/>
      </dsp:nvSpPr>
      <dsp:spPr>
        <a:xfrm>
          <a:off x="7914784" y="3689350"/>
          <a:ext cx="2173859" cy="1276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solidFill>
                <a:schemeClr val="tx1"/>
              </a:solidFill>
            </a:rPr>
            <a:t>Initial prediction from user feedback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solidFill>
                <a:schemeClr val="tx1"/>
              </a:solidFill>
            </a:rPr>
            <a:t>Obtain optimum temperature from database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7914784" y="3689350"/>
        <a:ext cx="2173859" cy="1276768"/>
      </dsp:txXfrm>
    </dsp:sp>
    <dsp:sp modelId="{3CA37704-6FB6-44E6-BC2C-0F187547B779}">
      <dsp:nvSpPr>
        <dsp:cNvPr id="0" name=""/>
        <dsp:cNvSpPr/>
      </dsp:nvSpPr>
      <dsp:spPr>
        <a:xfrm rot="2700000">
          <a:off x="5429977" y="1317396"/>
          <a:ext cx="2328511" cy="2328511"/>
        </a:xfrm>
        <a:prstGeom prst="teardrop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E09B9-29BA-44BC-AC81-05D69928DE85}">
      <dsp:nvSpPr>
        <dsp:cNvPr id="0" name=""/>
        <dsp:cNvSpPr/>
      </dsp:nvSpPr>
      <dsp:spPr>
        <a:xfrm>
          <a:off x="5507923" y="1394928"/>
          <a:ext cx="2173859" cy="21738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</a:rPr>
            <a:t>Train and update the model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5817766" y="1705537"/>
        <a:ext cx="1552933" cy="1552638"/>
      </dsp:txXfrm>
    </dsp:sp>
    <dsp:sp modelId="{1AD493A3-0A2C-474B-8A00-502283D80F60}">
      <dsp:nvSpPr>
        <dsp:cNvPr id="0" name=""/>
        <dsp:cNvSpPr/>
      </dsp:nvSpPr>
      <dsp:spPr>
        <a:xfrm>
          <a:off x="5507923" y="3689350"/>
          <a:ext cx="2173859" cy="1276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solidFill>
                <a:schemeClr val="tx1"/>
              </a:solidFill>
            </a:rPr>
            <a:t>Model is trained in batches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solidFill>
                <a:schemeClr val="tx1"/>
              </a:solidFill>
            </a:rPr>
            <a:t>Load the model as a binary file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07923" y="3689350"/>
        <a:ext cx="2173859" cy="1276768"/>
      </dsp:txXfrm>
    </dsp:sp>
    <dsp:sp modelId="{AC7100D8-E988-42CC-A2B9-F285227C58BA}">
      <dsp:nvSpPr>
        <dsp:cNvPr id="0" name=""/>
        <dsp:cNvSpPr/>
      </dsp:nvSpPr>
      <dsp:spPr>
        <a:xfrm rot="2700000">
          <a:off x="3023116" y="1317396"/>
          <a:ext cx="2328511" cy="2328511"/>
        </a:xfrm>
        <a:prstGeom prst="teardrop">
          <a:avLst>
            <a:gd name="adj" fmla="val 1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E735AD-E190-412B-93F0-7816F5C6DE5B}">
      <dsp:nvSpPr>
        <dsp:cNvPr id="0" name=""/>
        <dsp:cNvSpPr/>
      </dsp:nvSpPr>
      <dsp:spPr>
        <a:xfrm>
          <a:off x="3101062" y="1394928"/>
          <a:ext cx="2173859" cy="21738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</a:rPr>
            <a:t>API stores as features in database</a:t>
          </a:r>
        </a:p>
      </dsp:txBody>
      <dsp:txXfrm>
        <a:off x="3412145" y="1705537"/>
        <a:ext cx="1552933" cy="1552638"/>
      </dsp:txXfrm>
    </dsp:sp>
    <dsp:sp modelId="{25472D8D-D1D4-407C-9F00-609D96E20F69}">
      <dsp:nvSpPr>
        <dsp:cNvPr id="0" name=""/>
        <dsp:cNvSpPr/>
      </dsp:nvSpPr>
      <dsp:spPr>
        <a:xfrm rot="2700000">
          <a:off x="616255" y="1317396"/>
          <a:ext cx="2328511" cy="2328511"/>
        </a:xfrm>
        <a:prstGeom prst="teardrop">
          <a:avLst>
            <a:gd name="adj" fmla="val 10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F44D20-B732-4495-8259-D12D1246D05C}">
      <dsp:nvSpPr>
        <dsp:cNvPr id="0" name=""/>
        <dsp:cNvSpPr/>
      </dsp:nvSpPr>
      <dsp:spPr>
        <a:xfrm>
          <a:off x="694201" y="1394928"/>
          <a:ext cx="2173859" cy="21738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</a:rPr>
            <a:t>App sends data using API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1005284" y="1705537"/>
        <a:ext cx="1552933" cy="15526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1EDBAA-27A2-42DC-A52E-EDD5B9DB69AC}" type="datetimeFigureOut">
              <a:rPr lang="en-GB" smtClean="0"/>
              <a:t>14/03/2017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11BCF0-9172-490F-9C3F-6BF473C2DF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209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4959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359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8695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465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3223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0099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5198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5098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3820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361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703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828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74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519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788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085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489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292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452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72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651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077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microsoft.com/office/2007/relationships/hdphoto" Target="../media/hdphoto8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microsoft.com/office/2007/relationships/hdphoto" Target="../media/hdphoto4.wdp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0.png"/><Relationship Id="rId5" Type="http://schemas.microsoft.com/office/2007/relationships/hdphoto" Target="../media/hdphoto1.wdp"/><Relationship Id="rId15" Type="http://schemas.openxmlformats.org/officeDocument/2006/relationships/image" Target="../media/image13.png"/><Relationship Id="rId10" Type="http://schemas.microsoft.com/office/2007/relationships/hdphoto" Target="../media/hdphoto3.wdp"/><Relationship Id="rId4" Type="http://schemas.openxmlformats.org/officeDocument/2006/relationships/image" Target="../media/image6.png"/><Relationship Id="rId9" Type="http://schemas.openxmlformats.org/officeDocument/2006/relationships/image" Target="../media/image9.png"/><Relationship Id="rId1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png"/><Relationship Id="rId7" Type="http://schemas.microsoft.com/office/2007/relationships/hdphoto" Target="../media/hdphoto6.wdp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1.png"/><Relationship Id="rId5" Type="http://schemas.microsoft.com/office/2007/relationships/hdphoto" Target="../media/hdphoto5.wdp"/><Relationship Id="rId10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7.wdp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66970" y="4709160"/>
            <a:ext cx="3225030" cy="2144221"/>
          </a:xfrm>
        </p:spPr>
        <p:txBody>
          <a:bodyPr>
            <a:noAutofit/>
          </a:bodyPr>
          <a:lstStyle/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Jeremy Chan</a:t>
            </a: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Tsz Ho </a:t>
            </a:r>
            <a:r>
              <a:rPr lang="en-GB" sz="1800" dirty="0" err="1">
                <a:latin typeface="Josefin Sans" pitchFamily="2" charset="0"/>
                <a:ea typeface="Josefin Sans" pitchFamily="2" charset="0"/>
              </a:rPr>
              <a:t>Ho</a:t>
            </a:r>
            <a:endParaRPr lang="en-GB" sz="1800" dirty="0">
              <a:latin typeface="Josefin Sans" pitchFamily="2" charset="0"/>
              <a:ea typeface="Josefin Sans" pitchFamily="2" charset="0"/>
            </a:endParaRP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Calvin Lo</a:t>
            </a: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Dominic Kwok</a:t>
            </a: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Nathalie Wong</a:t>
            </a:r>
          </a:p>
        </p:txBody>
      </p:sp>
      <p:sp>
        <p:nvSpPr>
          <p:cNvPr id="4" name="Rectangle 3"/>
          <p:cNvSpPr/>
          <p:nvPr/>
        </p:nvSpPr>
        <p:spPr>
          <a:xfrm>
            <a:off x="2292354" y="3311053"/>
            <a:ext cx="75415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800" b="1" spc="150" dirty="0">
                <a:solidFill>
                  <a:schemeClr val="bg2"/>
                </a:solidFill>
                <a:latin typeface="Josefin Sans" pitchFamily="2" charset="0"/>
                <a:ea typeface="Josefin Sans" pitchFamily="2" charset="0"/>
                <a:cs typeface="+mj-cs"/>
              </a:rPr>
              <a:t>There’s a nap for that.</a:t>
            </a:r>
          </a:p>
        </p:txBody>
      </p:sp>
      <p:pic>
        <p:nvPicPr>
          <p:cNvPr id="8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594" y="2058058"/>
            <a:ext cx="2687045" cy="135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99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Machine Learning – Software 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200" dirty="0"/>
              <a:t>MATLAB Benchmarking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Python </a:t>
            </a:r>
            <a:r>
              <a:rPr lang="en-GB" sz="3200" dirty="0" err="1"/>
              <a:t>scikit</a:t>
            </a:r>
            <a:r>
              <a:rPr lang="en-GB" sz="3200" dirty="0"/>
              <a:t>-learn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Extends RESTful API</a:t>
            </a:r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2905" y="1943100"/>
            <a:ext cx="4238790" cy="45434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/>
          <p:cNvSpPr txBox="1"/>
          <p:nvPr/>
        </p:nvSpPr>
        <p:spPr>
          <a:xfrm>
            <a:off x="945744" y="4400550"/>
            <a:ext cx="4788192" cy="1477328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3000" dirty="0">
                <a:solidFill>
                  <a:srgbClr val="FFC000"/>
                </a:solidFill>
              </a:rPr>
              <a:t>Choose random forest</a:t>
            </a:r>
          </a:p>
          <a:p>
            <a:r>
              <a:rPr lang="en-GB" sz="3000" dirty="0">
                <a:solidFill>
                  <a:srgbClr val="FFC000"/>
                </a:solidFill>
              </a:rPr>
              <a:t>Fast training and testing times</a:t>
            </a:r>
          </a:p>
          <a:p>
            <a:r>
              <a:rPr lang="en-GB" sz="3000" dirty="0">
                <a:solidFill>
                  <a:srgbClr val="FFC000"/>
                </a:solidFill>
              </a:rPr>
              <a:t>Enables online training</a:t>
            </a:r>
          </a:p>
        </p:txBody>
      </p:sp>
    </p:spTree>
    <p:extLst>
      <p:ext uri="{BB962C8B-B14F-4D97-AF65-F5344CB8AC3E}">
        <p14:creationId xmlns:p14="http://schemas.microsoft.com/office/powerpoint/2010/main" val="1089010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Machine Learning – Software 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637526289"/>
              </p:ext>
            </p:extLst>
          </p:nvPr>
        </p:nvGraphicFramePr>
        <p:xfrm>
          <a:off x="-523876" y="1228726"/>
          <a:ext cx="12706351" cy="5800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TextBox 5"/>
          <p:cNvSpPr txBox="1"/>
          <p:nvPr/>
        </p:nvSpPr>
        <p:spPr>
          <a:xfrm>
            <a:off x="564858" y="5406551"/>
            <a:ext cx="4388142" cy="1015663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Frequent model updates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Continuous learning</a:t>
            </a:r>
          </a:p>
        </p:txBody>
      </p:sp>
    </p:spTree>
    <p:extLst>
      <p:ext uri="{BB962C8B-B14F-4D97-AF65-F5344CB8AC3E}">
        <p14:creationId xmlns:p14="http://schemas.microsoft.com/office/powerpoint/2010/main" val="1875848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Demo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/>
              <a:t>Modifications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Refresh interval set from 10 minutes -&gt; 10 seconds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Calendar ‘time-to-sleep’ push notification is manually sent.</a:t>
            </a:r>
          </a:p>
        </p:txBody>
      </p:sp>
    </p:spTree>
    <p:extLst>
      <p:ext uri="{BB962C8B-B14F-4D97-AF65-F5344CB8AC3E}">
        <p14:creationId xmlns:p14="http://schemas.microsoft.com/office/powerpoint/2010/main" val="3893246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Hypothesis Testing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200" dirty="0"/>
              <a:t>Use the Pittsburgh Sleep Quality Index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Before and after a week’s* usage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6 differing subjects</a:t>
            </a:r>
          </a:p>
          <a:p>
            <a:pPr lvl="1"/>
            <a:r>
              <a:rPr lang="en-GB" sz="3000" dirty="0"/>
              <a:t>1x good sleeper</a:t>
            </a:r>
          </a:p>
          <a:p>
            <a:pPr lvl="1"/>
            <a:r>
              <a:rPr lang="en-GB" sz="3000" dirty="0"/>
              <a:t>3x mediocre sleepers</a:t>
            </a:r>
          </a:p>
          <a:p>
            <a:pPr lvl="1"/>
            <a:r>
              <a:rPr lang="en-GB" sz="3000" dirty="0"/>
              <a:t>2x bad sleepers</a:t>
            </a:r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409628501"/>
              </p:ext>
            </p:extLst>
          </p:nvPr>
        </p:nvGraphicFramePr>
        <p:xfrm>
          <a:off x="5657849" y="2657475"/>
          <a:ext cx="6432815" cy="4095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30804"/>
            <a:ext cx="698182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+mj-lt"/>
              </a:rPr>
              <a:t>*) in cases where a full week wasn't done, the results are scaled accordingly</a:t>
            </a:r>
          </a:p>
          <a:p>
            <a:r>
              <a:rPr lang="en-GB" sz="1050" dirty="0">
                <a:solidFill>
                  <a:srgbClr val="FFFFFF"/>
                </a:solidFill>
                <a:latin typeface="+mj-lt"/>
              </a:rPr>
              <a:t>PSQI Questions - http://uacc.arizona.edu/sites/default/files/psqi_sleep_questionnaire_1_pg.pdf </a:t>
            </a:r>
            <a:endParaRPr lang="en-GB" sz="105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1968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Our Promise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 result for tick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79" y="1971675"/>
            <a:ext cx="845489" cy="845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tick"/>
          <p:cNvPicPr>
            <a:picLocks noChangeAspect="1" noChangeArrowheads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3" y="4884768"/>
            <a:ext cx="803745" cy="80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Image result for tick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05" y="3193790"/>
            <a:ext cx="845489" cy="845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153" y="5594770"/>
            <a:ext cx="681102" cy="688123"/>
          </a:xfrm>
          <a:prstGeom prst="rect">
            <a:avLst/>
          </a:prstGeom>
        </p:spPr>
      </p:pic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965668" y="2047875"/>
            <a:ext cx="11124997" cy="4705350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000" dirty="0">
                <a:solidFill>
                  <a:srgbClr val="FFC000"/>
                </a:solidFill>
              </a:rPr>
              <a:t>Better sleep quality </a:t>
            </a:r>
            <a:r>
              <a:rPr lang="en-GB" sz="3000" dirty="0"/>
              <a:t>can be achieved by sleeping in an </a:t>
            </a:r>
            <a:r>
              <a:rPr lang="en-GB" sz="3000" dirty="0">
                <a:solidFill>
                  <a:srgbClr val="FFC000"/>
                </a:solidFill>
              </a:rPr>
              <a:t>ideal sleeping temperature</a:t>
            </a:r>
            <a:r>
              <a:rPr lang="en-GB" sz="3000" dirty="0"/>
              <a:t>; we want the environment to not be </a:t>
            </a:r>
            <a:r>
              <a:rPr lang="en-GB" sz="3000" dirty="0">
                <a:solidFill>
                  <a:srgbClr val="FFC000"/>
                </a:solidFill>
              </a:rPr>
              <a:t>too cold nor too hot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Through machine learning, </a:t>
            </a:r>
            <a:r>
              <a:rPr lang="en-GB" sz="3000" dirty="0">
                <a:solidFill>
                  <a:srgbClr val="FFC000"/>
                </a:solidFill>
              </a:rPr>
              <a:t>prolonged usage of the app will improve performance</a:t>
            </a:r>
            <a:r>
              <a:rPr lang="en-GB" sz="3000" dirty="0"/>
              <a:t> and </a:t>
            </a:r>
            <a:r>
              <a:rPr lang="en-GB" sz="3000" dirty="0">
                <a:solidFill>
                  <a:srgbClr val="FFC000"/>
                </a:solidFill>
              </a:rPr>
              <a:t>classification accuracy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Provide a </a:t>
            </a:r>
            <a:r>
              <a:rPr lang="en-GB" sz="3000" dirty="0">
                <a:solidFill>
                  <a:srgbClr val="FFC000"/>
                </a:solidFill>
              </a:rPr>
              <a:t>slick, and intuitive</a:t>
            </a:r>
            <a:r>
              <a:rPr lang="en-GB" sz="3000" dirty="0"/>
              <a:t> app and web interface for the user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The feeling of grogginess can be reduced by: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Reducing the effects of jet-lag </a:t>
            </a:r>
            <a:r>
              <a:rPr lang="en-GB" sz="3000" dirty="0"/>
              <a:t>by notifying the user to sleep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Setting the </a:t>
            </a:r>
            <a:r>
              <a:rPr lang="en-GB" sz="3000" dirty="0">
                <a:solidFill>
                  <a:srgbClr val="FFC000"/>
                </a:solidFill>
              </a:rPr>
              <a:t>alarm to go off when the user is not in deep sleep</a:t>
            </a:r>
            <a:br>
              <a:rPr lang="en-GB" sz="3000" dirty="0"/>
            </a:br>
            <a:endParaRPr lang="en-GB" sz="3000" dirty="0"/>
          </a:p>
        </p:txBody>
      </p:sp>
      <p:pic>
        <p:nvPicPr>
          <p:cNvPr id="18" name="Picture 4" descr="Image result for tick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05" y="4039279"/>
            <a:ext cx="845489" cy="845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4673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Give it a try!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3343275"/>
            <a:ext cx="11547741" cy="34099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http://</a:t>
            </a:r>
            <a:r>
              <a:rPr lang="en-GB" sz="6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sleepify.zapto.org</a:t>
            </a:r>
            <a:r>
              <a:rPr lang="en-GB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/download/</a:t>
            </a:r>
            <a:r>
              <a:rPr lang="en-GB" sz="6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4172545"/>
            <a:ext cx="121919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Josefin Sans" pitchFamily="2" charset="0"/>
              </a:rPr>
              <a:t>©2017 Sleepify. All rights reserved. | Powered by Django and Bootstrap | Created with love from the United Kingdom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024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At a glance…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011680"/>
            <a:ext cx="10274706" cy="4206240"/>
          </a:xfrm>
        </p:spPr>
        <p:txBody>
          <a:bodyPr>
            <a:normAutofit/>
          </a:bodyPr>
          <a:lstStyle/>
          <a:p>
            <a:r>
              <a:rPr lang="en-GB" sz="3000" dirty="0"/>
              <a:t>Sleepify improves sleep quality depending on temperature</a:t>
            </a:r>
          </a:p>
          <a:p>
            <a:r>
              <a:rPr lang="en-GB" sz="3000" dirty="0"/>
              <a:t>App + the cloud + machine learning + web interface</a:t>
            </a:r>
          </a:p>
          <a:p>
            <a:r>
              <a:rPr lang="en-GB" sz="3000" dirty="0"/>
              <a:t>Non intrusive – wearable</a:t>
            </a:r>
          </a:p>
          <a:p>
            <a:pPr marL="0" indent="0">
              <a:buNone/>
            </a:pPr>
            <a:endParaRPr lang="en-GB" sz="3000" dirty="0"/>
          </a:p>
          <a:p>
            <a:r>
              <a:rPr lang="en-GB" sz="3000" dirty="0"/>
              <a:t>Industry / Our Promise / High Level Design / Backend / Web Interface / Machine Learning / Demo / Testing and Evaluation</a:t>
            </a:r>
          </a:p>
          <a:p>
            <a:endParaRPr lang="en-GB" sz="3000" dirty="0"/>
          </a:p>
          <a:p>
            <a:endParaRPr lang="en-GB" sz="3000" dirty="0"/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0847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cap="none" dirty="0"/>
              <a:t>The State of the Industry | Competitors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://sleep.urbandroid.org/wp-content/uploads/screen11-36-44_framed_smal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169" y="2055661"/>
            <a:ext cx="2377641" cy="41300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7303" y="6448426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/>
              <a:t>http://sleep.urbandroid.org/wp-content/uploads/screen11-36-44_framed_small.png</a:t>
            </a:r>
          </a:p>
          <a:p>
            <a:r>
              <a:rPr lang="en-GB" sz="1000" dirty="0"/>
              <a:t>https://cnet3.cbsistatic.com/img/s18hHRa4dlAM1fNdtAgfkODoHqY=/770x433/2014/12/16/65bbc9cf-b9d8-4fcb-8b8a-c7ada25c9811/fls-resmed.jpg</a:t>
            </a:r>
            <a:endParaRPr lang="en-GB" sz="1000" dirty="0"/>
          </a:p>
        </p:txBody>
      </p:sp>
      <p:pic>
        <p:nvPicPr>
          <p:cNvPr id="7" name="Picture 6" descr="https://cnet3.cbsistatic.com/img/s18hHRa4dlAM1fNdtAgfkODoHqY=/770x433/2014/12/16/65bbc9cf-b9d8-4fcb-8b8a-c7ada25c9811/fls-resmed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347" y="2697810"/>
            <a:ext cx="4501592" cy="25314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5"/>
          <p:cNvSpPr txBox="1"/>
          <p:nvPr/>
        </p:nvSpPr>
        <p:spPr>
          <a:xfrm>
            <a:off x="8819476" y="3012137"/>
            <a:ext cx="2689491" cy="2400657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Focused on sleep tracking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None on temperature and heating</a:t>
            </a:r>
          </a:p>
        </p:txBody>
      </p:sp>
    </p:spTree>
    <p:extLst>
      <p:ext uri="{BB962C8B-B14F-4D97-AF65-F5344CB8AC3E}">
        <p14:creationId xmlns:p14="http://schemas.microsoft.com/office/powerpoint/2010/main" val="2312829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Our Promise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000" dirty="0">
                <a:solidFill>
                  <a:srgbClr val="FFC000"/>
                </a:solidFill>
              </a:rPr>
              <a:t>Better sleep quality </a:t>
            </a:r>
            <a:r>
              <a:rPr lang="en-GB" sz="3000" dirty="0"/>
              <a:t>can be achieved by sleeping in an </a:t>
            </a:r>
            <a:r>
              <a:rPr lang="en-GB" sz="3000" dirty="0">
                <a:solidFill>
                  <a:srgbClr val="FFC000"/>
                </a:solidFill>
              </a:rPr>
              <a:t>ideal sleeping temperature</a:t>
            </a:r>
            <a:r>
              <a:rPr lang="en-GB" sz="3000" dirty="0"/>
              <a:t>; we want the environment to not be </a:t>
            </a:r>
            <a:r>
              <a:rPr lang="en-GB" sz="3000" dirty="0">
                <a:solidFill>
                  <a:srgbClr val="FFC000"/>
                </a:solidFill>
              </a:rPr>
              <a:t>too cold nor too hot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Through machine learning, </a:t>
            </a:r>
            <a:r>
              <a:rPr lang="en-GB" sz="3000" dirty="0">
                <a:solidFill>
                  <a:srgbClr val="FFC000"/>
                </a:solidFill>
              </a:rPr>
              <a:t>prolonged usage of the app will improve performance</a:t>
            </a:r>
            <a:r>
              <a:rPr lang="en-GB" sz="3000" dirty="0"/>
              <a:t> and </a:t>
            </a:r>
            <a:r>
              <a:rPr lang="en-GB" sz="3000" dirty="0">
                <a:solidFill>
                  <a:srgbClr val="FFC000"/>
                </a:solidFill>
              </a:rPr>
              <a:t>classification accuracy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Provide a </a:t>
            </a:r>
            <a:r>
              <a:rPr lang="en-GB" sz="3000" dirty="0">
                <a:solidFill>
                  <a:srgbClr val="FFC000"/>
                </a:solidFill>
              </a:rPr>
              <a:t>slick, and intuitive</a:t>
            </a:r>
            <a:r>
              <a:rPr lang="en-GB" sz="3000" dirty="0"/>
              <a:t> app and web interface for the user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The feeling of grogginess can be reduced by: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Reducing the effects of jet-lag </a:t>
            </a:r>
            <a:r>
              <a:rPr lang="en-GB" sz="3000" dirty="0"/>
              <a:t>by notifying the user to sleep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Setting the </a:t>
            </a:r>
            <a:r>
              <a:rPr lang="en-GB" sz="3000" dirty="0">
                <a:solidFill>
                  <a:srgbClr val="FFC000"/>
                </a:solidFill>
              </a:rPr>
              <a:t>alarm to go off when the user is not in deep sleep</a:t>
            </a:r>
            <a:br>
              <a:rPr lang="en-GB" sz="3000" dirty="0"/>
            </a:br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1513679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High Level Design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images-eu.ssl-images-amazon.com/images/I/41pkDNP9pLL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08" b="100000" l="120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71" y="1788857"/>
            <a:ext cx="1783278" cy="1476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s://www.starhub.com/content/dam/catalog/starhub-store-apple-iphone-7-plus-rose-gold-fron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180" y="1972333"/>
            <a:ext cx="2217209" cy="221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https://store.storeimages.cdn-apple.com/4974/as-images.apple.com/is/image/AppleInc/aos/published/images/H/HV/HHVK2/HHVK2?wid=572&amp;hei=572&amp;fmt=jpeg&amp;qlt=95&amp;op_sharpen=0&amp;resMode=bicub&amp;op_usm=0.5,0.5,0,0&amp;iccEmbed=0&amp;layer=comp&amp;.v=7oVkD3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4143" y="2960997"/>
            <a:ext cx="1301899" cy="1301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http://blog.mailgun.com/content/images/2016/09/ml.jpg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12751" r="8911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8051" y="2613631"/>
            <a:ext cx="2732339" cy="1565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/>
          <p:cNvSpPr/>
          <p:nvPr/>
        </p:nvSpPr>
        <p:spPr>
          <a:xfrm>
            <a:off x="3833890" y="3261331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/>
          <p:cNvSpPr/>
          <p:nvPr/>
        </p:nvSpPr>
        <p:spPr>
          <a:xfrm>
            <a:off x="2474144" y="2366126"/>
            <a:ext cx="2259781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/>
          <p:cNvSpPr/>
          <p:nvPr/>
        </p:nvSpPr>
        <p:spPr>
          <a:xfrm rot="10800000">
            <a:off x="3789135" y="3587125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6840010" y="1831036"/>
            <a:ext cx="42683" cy="5061769"/>
          </a:xfrm>
          <a:prstGeom prst="line">
            <a:avLst/>
          </a:prstGeom>
          <a:ln w="190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9" name="Arrow: Right 58"/>
          <p:cNvSpPr/>
          <p:nvPr/>
        </p:nvSpPr>
        <p:spPr>
          <a:xfrm rot="19794678">
            <a:off x="6096240" y="4575980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Arrow: Right 59"/>
          <p:cNvSpPr/>
          <p:nvPr/>
        </p:nvSpPr>
        <p:spPr>
          <a:xfrm rot="8994678">
            <a:off x="6051485" y="4901774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Arrow: Right 60"/>
          <p:cNvSpPr/>
          <p:nvPr/>
        </p:nvSpPr>
        <p:spPr>
          <a:xfrm>
            <a:off x="6270053" y="3205671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Arrow: Right 61"/>
          <p:cNvSpPr/>
          <p:nvPr/>
        </p:nvSpPr>
        <p:spPr>
          <a:xfrm rot="10800000">
            <a:off x="6225298" y="3531465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Arrow: Right 62"/>
          <p:cNvSpPr/>
          <p:nvPr/>
        </p:nvSpPr>
        <p:spPr>
          <a:xfrm>
            <a:off x="9873585" y="4179442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Arrow: Right 63"/>
          <p:cNvSpPr/>
          <p:nvPr/>
        </p:nvSpPr>
        <p:spPr>
          <a:xfrm rot="10800000">
            <a:off x="9828830" y="4505236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54" name="Picture 6" descr="Image result for wifi"/>
          <p:cNvPicPr>
            <a:picLocks noChangeAspect="1" noChangeArrowheads="1"/>
          </p:cNvPicPr>
          <p:nvPr/>
        </p:nvPicPr>
        <p:blipFill>
          <a:blip r:embed="rId11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45438">
            <a:off x="1613441" y="3344187"/>
            <a:ext cx="1038225" cy="74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6" descr="Image result for wifi"/>
          <p:cNvPicPr>
            <a:picLocks noChangeAspect="1" noChangeArrowheads="1"/>
          </p:cNvPicPr>
          <p:nvPr/>
        </p:nvPicPr>
        <p:blipFill>
          <a:blip r:embed="rId1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890173">
            <a:off x="5754145" y="2015925"/>
            <a:ext cx="1038225" cy="74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bluetooth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35" y="1934233"/>
            <a:ext cx="347085" cy="52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8" descr="Image result for bluetooth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1617" y="2723943"/>
            <a:ext cx="347085" cy="52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5"/>
          <p:cNvSpPr txBox="1"/>
          <p:nvPr/>
        </p:nvSpPr>
        <p:spPr>
          <a:xfrm>
            <a:off x="7032332" y="5216051"/>
            <a:ext cx="5064417" cy="1477328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Utilize the cloud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Multiple points of failure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Users have control over data</a:t>
            </a:r>
          </a:p>
        </p:txBody>
      </p:sp>
      <p:cxnSp>
        <p:nvCxnSpPr>
          <p:cNvPr id="75" name="Straight Connector 74"/>
          <p:cNvCxnSpPr/>
          <p:nvPr/>
        </p:nvCxnSpPr>
        <p:spPr>
          <a:xfrm flipV="1">
            <a:off x="-378292" y="4334148"/>
            <a:ext cx="7211486" cy="22345"/>
          </a:xfrm>
          <a:prstGeom prst="line">
            <a:avLst/>
          </a:prstGeom>
          <a:ln w="190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053" name="Picture 205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213439" y="4566742"/>
            <a:ext cx="3564015" cy="20047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57" name="Picture 205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04065" y="2218355"/>
            <a:ext cx="2341998" cy="2341998"/>
          </a:xfrm>
          <a:prstGeom prst="rect">
            <a:avLst/>
          </a:prstGeom>
        </p:spPr>
      </p:pic>
      <p:pic>
        <p:nvPicPr>
          <p:cNvPr id="2059" name="Picture 205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230054" y="2337816"/>
            <a:ext cx="1305071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56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Backend / Web Interface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www.fullstackpython.com/img/django-logo-positive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3750" y1="25120" x2="13750" y2="25120"/>
                        <a14:foregroundMark x1="22500" y1="14593" x2="22500" y2="14593"/>
                        <a14:foregroundMark x1="23833" y1="45215" x2="23833" y2="45215"/>
                        <a14:foregroundMark x1="39917" y1="46890" x2="39917" y2="46890"/>
                        <a14:foregroundMark x1="48583" y1="41148" x2="48583" y2="41148"/>
                        <a14:foregroundMark x1="87667" y1="33971" x2="87667" y2="33971"/>
                      </a14:backgroundRemoval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2285" y="2104211"/>
            <a:ext cx="3162118" cy="110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www.python.org/static/community_logos/python-logo-master-v3-TM.png"/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2496" r="100000">
                        <a14:foregroundMark x1="37770" y1="40394" x2="37770" y2="40394"/>
                        <a14:foregroundMark x1="47088" y1="39901" x2="47088" y2="39901"/>
                        <a14:foregroundMark x1="57238" y1="38916" x2="57238" y2="38916"/>
                        <a14:foregroundMark x1="62230" y1="34483" x2="62230" y2="34483"/>
                        <a14:foregroundMark x1="70715" y1="37438" x2="70715" y2="37438"/>
                        <a14:foregroundMark x1="80865" y1="37438" x2="80865" y2="37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195"/>
          <a:stretch/>
        </p:blipFill>
        <p:spPr bwMode="auto">
          <a:xfrm>
            <a:off x="2113668" y="2007248"/>
            <a:ext cx="2996904" cy="153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python 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87" y="164053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Plus Sign 8"/>
          <p:cNvSpPr/>
          <p:nvPr/>
        </p:nvSpPr>
        <p:spPr>
          <a:xfrm>
            <a:off x="4687925" y="2130406"/>
            <a:ext cx="952500" cy="990600"/>
          </a:xfrm>
          <a:prstGeom prst="mathPl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quals 9"/>
          <p:cNvSpPr/>
          <p:nvPr/>
        </p:nvSpPr>
        <p:spPr>
          <a:xfrm>
            <a:off x="8982400" y="2206606"/>
            <a:ext cx="971550" cy="838200"/>
          </a:xfrm>
          <a:prstGeom prst="mathEqual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3086" name="Picture 14" descr="Heart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194" y="2007248"/>
            <a:ext cx="1377950" cy="1279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429596" y="3163721"/>
            <a:ext cx="366523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000" dirty="0"/>
              <a:t>django-bootstrap3</a:t>
            </a:r>
          </a:p>
          <a:p>
            <a:r>
              <a:rPr lang="en-GB" sz="3000" dirty="0" err="1"/>
              <a:t>djangorestframework</a:t>
            </a:r>
            <a:endParaRPr lang="en-GB" sz="3000" dirty="0"/>
          </a:p>
          <a:p>
            <a:r>
              <a:rPr lang="en-GB" sz="3000" dirty="0" err="1"/>
              <a:t>django-sendfile</a:t>
            </a:r>
            <a:endParaRPr lang="en-GB" sz="3000" dirty="0"/>
          </a:p>
          <a:p>
            <a:r>
              <a:rPr lang="en-GB" sz="3000" dirty="0"/>
              <a:t>Sphinx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521279" y="3163721"/>
            <a:ext cx="446479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000" dirty="0" err="1"/>
              <a:t>django-ical</a:t>
            </a:r>
            <a:endParaRPr lang="en-GB" sz="3000" dirty="0"/>
          </a:p>
          <a:p>
            <a:r>
              <a:rPr lang="en-GB" sz="3000" dirty="0" err="1"/>
              <a:t>django-cron</a:t>
            </a:r>
            <a:endParaRPr lang="en-GB" sz="3000" dirty="0"/>
          </a:p>
          <a:p>
            <a:r>
              <a:rPr lang="en-GB" sz="3000" dirty="0" err="1"/>
              <a:t>django</a:t>
            </a:r>
            <a:r>
              <a:rPr lang="en-GB" sz="3000" dirty="0"/>
              <a:t>-rest-</a:t>
            </a:r>
            <a:r>
              <a:rPr lang="en-GB" sz="3000" dirty="0" err="1"/>
              <a:t>auth</a:t>
            </a:r>
            <a:endParaRPr lang="en-GB" sz="3000" dirty="0"/>
          </a:p>
          <a:p>
            <a:r>
              <a:rPr lang="en-GB" sz="3000" dirty="0" err="1"/>
              <a:t>django</a:t>
            </a:r>
            <a:r>
              <a:rPr lang="en-GB" sz="3000" dirty="0"/>
              <a:t>-push-notifications</a:t>
            </a:r>
          </a:p>
        </p:txBody>
      </p:sp>
      <p:sp>
        <p:nvSpPr>
          <p:cNvPr id="21" name="TextBox 5"/>
          <p:cNvSpPr txBox="1"/>
          <p:nvPr/>
        </p:nvSpPr>
        <p:spPr>
          <a:xfrm>
            <a:off x="3208010" y="5213671"/>
            <a:ext cx="6431289" cy="1477328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Extremely fast development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Tried, tested, scalable framework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Security issues mostly taken care of</a:t>
            </a:r>
          </a:p>
        </p:txBody>
      </p:sp>
      <p:pic>
        <p:nvPicPr>
          <p:cNvPr id="3088" name="Picture 16" descr="https://lh3.googleusercontent.com/SrULGsyndXJk6Gs4Lmv34sOlMDAroy1bzPPr9X1U5oVdv5TAAJX4JkYPO_wQAdP7TBA=w30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940" y="502288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Image result for instagram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940" y="427012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22" descr="Image result for bitbucket"/>
          <p:cNvPicPr>
            <a:picLocks noChangeAspect="1" noChangeArrowheads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6777" y="3261404"/>
            <a:ext cx="1070272" cy="107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5710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RESTful API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s://www.signupto.com/wp-content/uploads/2016/07/verbs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8714" y1="26894" x2="20857" y2="81061"/>
                        <a14:foregroundMark x1="40571" y1="23485" x2="40571" y2="23485"/>
                        <a14:foregroundMark x1="41143" y1="40152" x2="41143" y2="40152"/>
                        <a14:foregroundMark x1="44857" y1="23106" x2="37714" y2="25379"/>
                        <a14:foregroundMark x1="39000" y1="43182" x2="39000" y2="44697"/>
                        <a14:foregroundMark x1="39000" y1="57955" x2="43143" y2="55682"/>
                        <a14:foregroundMark x1="43143" y1="71970" x2="40429" y2="79924"/>
                        <a14:foregroundMark x1="27143" y1="45833" x2="26714" y2="71970"/>
                        <a14:foregroundMark x1="70714" y1="32197" x2="70000" y2="57576"/>
                        <a14:foregroundMark x1="87143" y1="59848" x2="84286" y2="62879"/>
                        <a14:foregroundMark x1="69714" y1="23864" x2="69857" y2="35227"/>
                        <a14:foregroundMark x1="72143" y1="21970" x2="87143" y2="20833"/>
                        <a14:foregroundMark x1="81714" y1="73485" x2="78857" y2="75379"/>
                        <a14:foregroundMark x1="82857" y1="58712" x2="79429" y2="598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6483"/>
          <a:stretch/>
        </p:blipFill>
        <p:spPr bwMode="auto">
          <a:xfrm>
            <a:off x="4098519" y="1958534"/>
            <a:ext cx="3445282" cy="387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Right 2"/>
          <p:cNvSpPr/>
          <p:nvPr/>
        </p:nvSpPr>
        <p:spPr>
          <a:xfrm flipH="1">
            <a:off x="3116059" y="2785947"/>
            <a:ext cx="874800" cy="53340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/>
          <p:cNvSpPr/>
          <p:nvPr/>
        </p:nvSpPr>
        <p:spPr>
          <a:xfrm>
            <a:off x="3116059" y="3319347"/>
            <a:ext cx="876300" cy="5334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257175" y="2726500"/>
            <a:ext cx="28765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600" dirty="0"/>
              <a:t>GET</a:t>
            </a:r>
          </a:p>
          <a:p>
            <a:pPr algn="r"/>
            <a:r>
              <a:rPr lang="en-GB" sz="3600" dirty="0"/>
              <a:t>POST</a:t>
            </a:r>
          </a:p>
          <a:p>
            <a:pPr algn="r"/>
            <a:r>
              <a:rPr lang="en-GB" sz="3600" dirty="0"/>
              <a:t>PUT</a:t>
            </a:r>
          </a:p>
          <a:p>
            <a:pPr algn="r"/>
            <a:r>
              <a:rPr lang="en-GB" sz="3600" dirty="0"/>
              <a:t>DELETE</a:t>
            </a:r>
          </a:p>
          <a:p>
            <a:pPr algn="r"/>
            <a:r>
              <a:rPr lang="en-GB" sz="3600" dirty="0"/>
              <a:t>…</a:t>
            </a:r>
          </a:p>
        </p:txBody>
      </p:sp>
      <p:sp>
        <p:nvSpPr>
          <p:cNvPr id="18" name="Arrow: Right 17"/>
          <p:cNvSpPr/>
          <p:nvPr/>
        </p:nvSpPr>
        <p:spPr>
          <a:xfrm>
            <a:off x="3116059" y="3896872"/>
            <a:ext cx="876300" cy="5334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/>
          <p:cNvSpPr/>
          <p:nvPr/>
        </p:nvSpPr>
        <p:spPr>
          <a:xfrm>
            <a:off x="3131038" y="4449322"/>
            <a:ext cx="876300" cy="5334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5"/>
          <p:cNvSpPr txBox="1"/>
          <p:nvPr/>
        </p:nvSpPr>
        <p:spPr>
          <a:xfrm>
            <a:off x="7667624" y="2380581"/>
            <a:ext cx="3870591" cy="3785652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Empowers the other sections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Raw data, graphs, machine learning results, calendar events, notifications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Authentication using sessions/cookies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2710852" y="3530728"/>
            <a:ext cx="3730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authentication</a:t>
            </a:r>
          </a:p>
        </p:txBody>
      </p:sp>
    </p:spTree>
    <p:extLst>
      <p:ext uri="{BB962C8B-B14F-4D97-AF65-F5344CB8AC3E}">
        <p14:creationId xmlns:p14="http://schemas.microsoft.com/office/powerpoint/2010/main" val="1692492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10084206" cy="1508760"/>
          </a:xfrm>
        </p:spPr>
        <p:txBody>
          <a:bodyPr/>
          <a:lstStyle/>
          <a:p>
            <a:r>
              <a:rPr lang="en-GB" b="1" cap="none" dirty="0"/>
              <a:t>Machine Learning – Sleep Quality Classification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3200" dirty="0"/>
              <a:t>Polysomnography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Requires EEG / ECG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Expensive, and intrusive to the user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Pittsburgh Sleep Quality Index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Suited for long term classification (1 week+)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Requires constant user feedback via a questionnaire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Actigraphy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Compromise between accuracy and resources</a:t>
            </a:r>
          </a:p>
        </p:txBody>
      </p:sp>
      <p:sp>
        <p:nvSpPr>
          <p:cNvPr id="3" name="Multiplication Sign 2"/>
          <p:cNvSpPr/>
          <p:nvPr/>
        </p:nvSpPr>
        <p:spPr>
          <a:xfrm>
            <a:off x="704850" y="2562225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Multiplication Sign 5"/>
          <p:cNvSpPr/>
          <p:nvPr/>
        </p:nvSpPr>
        <p:spPr>
          <a:xfrm>
            <a:off x="702856" y="3041001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Multiplication Sign 6"/>
          <p:cNvSpPr/>
          <p:nvPr/>
        </p:nvSpPr>
        <p:spPr>
          <a:xfrm>
            <a:off x="702856" y="4141987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Multiplication Sign 8"/>
          <p:cNvSpPr/>
          <p:nvPr/>
        </p:nvSpPr>
        <p:spPr>
          <a:xfrm>
            <a:off x="702855" y="4657725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5"/>
          <p:cNvSpPr txBox="1"/>
          <p:nvPr/>
        </p:nvSpPr>
        <p:spPr>
          <a:xfrm>
            <a:off x="7146633" y="2169955"/>
            <a:ext cx="4788192" cy="1477328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Prioritize real-time aspect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Reduce accuracy problems using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699623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10084206" cy="1508760"/>
          </a:xfrm>
        </p:spPr>
        <p:txBody>
          <a:bodyPr/>
          <a:lstStyle/>
          <a:p>
            <a:r>
              <a:rPr lang="en-GB" b="1" cap="none" dirty="0"/>
              <a:t>Machine Learning – Hardware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3200" dirty="0"/>
              <a:t>Microsoft Band 2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Heartrate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GSR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Body Temperature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Acceleration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GB" sz="3200" dirty="0" err="1"/>
              <a:t>Elgato</a:t>
            </a:r>
            <a:r>
              <a:rPr lang="en-GB" sz="3200" dirty="0"/>
              <a:t> Eve Room Smart Plug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iOS Device</a:t>
            </a:r>
            <a:endParaRPr lang="en-GB" sz="3000" dirty="0"/>
          </a:p>
        </p:txBody>
      </p:sp>
      <p:sp>
        <p:nvSpPr>
          <p:cNvPr id="5" name="TextBox 5"/>
          <p:cNvSpPr txBox="1"/>
          <p:nvPr/>
        </p:nvSpPr>
        <p:spPr>
          <a:xfrm>
            <a:off x="6698958" y="2676525"/>
            <a:ext cx="4788192" cy="2400657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Existing sensors and hardware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+Temp, +GSR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Smart plugs replace thermostat integration</a:t>
            </a:r>
          </a:p>
        </p:txBody>
      </p:sp>
    </p:spTree>
    <p:extLst>
      <p:ext uri="{BB962C8B-B14F-4D97-AF65-F5344CB8AC3E}">
        <p14:creationId xmlns:p14="http://schemas.microsoft.com/office/powerpoint/2010/main" val="39868675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">
      <a:majorFont>
        <a:latin typeface="Josefin Sans"/>
        <a:ea typeface=""/>
        <a:cs typeface=""/>
      </a:majorFont>
      <a:minorFont>
        <a:latin typeface="Josefin Sans"/>
        <a:ea typeface=""/>
        <a:cs typeface="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System.Storyboarding.Media.MapMarker" Revision="1" Stencil="System.Storyboarding.Media" StencilVersion="0.1"/>
</Control>
</file>

<file path=customXml/item2.xml><?xml version="1.0" encoding="utf-8"?>
<Control xmlns="http://schemas.microsoft.com/VisualStudio/2011/storyboarding/control">
  <Id Name="System.Storyboarding.Media.MapMarker" Revision="1" Stencil="System.Storyboarding.Media" StencilVersion="0.1"/>
</Control>
</file>

<file path=customXml/itemProps1.xml><?xml version="1.0" encoding="utf-8"?>
<ds:datastoreItem xmlns:ds="http://schemas.openxmlformats.org/officeDocument/2006/customXml" ds:itemID="{D3862439-8530-404F-A5A6-B3CFADD1217E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C6D3230B-C9DE-4353-9FD6-4CE1550D179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755</TotalTime>
  <Words>624</Words>
  <Application>Microsoft Office PowerPoint</Application>
  <PresentationFormat>Widescreen</PresentationFormat>
  <Paragraphs>127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Wingdings</vt:lpstr>
      <vt:lpstr>Calibri</vt:lpstr>
      <vt:lpstr>Josefin Sans</vt:lpstr>
      <vt:lpstr>Arial</vt:lpstr>
      <vt:lpstr>Banded</vt:lpstr>
      <vt:lpstr>PowerPoint Presentation</vt:lpstr>
      <vt:lpstr>At a glance…</vt:lpstr>
      <vt:lpstr>The State of the Industry | Competitors</vt:lpstr>
      <vt:lpstr>Our Promise</vt:lpstr>
      <vt:lpstr>High Level Design</vt:lpstr>
      <vt:lpstr>Backend / Web Interface</vt:lpstr>
      <vt:lpstr>RESTful API</vt:lpstr>
      <vt:lpstr>Machine Learning – Sleep Quality Classification</vt:lpstr>
      <vt:lpstr>Machine Learning – Hardware</vt:lpstr>
      <vt:lpstr>Machine Learning – Software </vt:lpstr>
      <vt:lpstr>Machine Learning – Software </vt:lpstr>
      <vt:lpstr>Demo</vt:lpstr>
      <vt:lpstr>Hypothesis Testing</vt:lpstr>
      <vt:lpstr>Our Promise</vt:lpstr>
      <vt:lpstr>Give it a try!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Programmable Solutions Group</dc:title>
  <dc:creator>Jeremy Chan</dc:creator>
  <cp:lastModifiedBy>Jeremy Chan</cp:lastModifiedBy>
  <cp:revision>131</cp:revision>
  <dcterms:created xsi:type="dcterms:W3CDTF">2017-03-07T23:27:25Z</dcterms:created>
  <dcterms:modified xsi:type="dcterms:W3CDTF">2017-03-15T00:17:06Z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